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62" r:id="rId4"/>
    <p:sldId id="256" r:id="rId5"/>
    <p:sldId id="257" r:id="rId6"/>
    <p:sldId id="258" r:id="rId7"/>
    <p:sldId id="259" r:id="rId8"/>
    <p:sldId id="260" r:id="rId9"/>
    <p:sldId id="261"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E8D67-59F2-4405-9CDA-BD18AECC8F6E}"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264975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E8D67-59F2-4405-9CDA-BD18AECC8F6E}"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91324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E8D67-59F2-4405-9CDA-BD18AECC8F6E}"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138065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32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1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4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2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374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788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6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E8D67-59F2-4405-9CDA-BD18AECC8F6E}"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50824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37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45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1E8D67-59F2-4405-9CDA-BD18AECC8F6E}"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84298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E8D67-59F2-4405-9CDA-BD18AECC8F6E}"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169319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E8D67-59F2-4405-9CDA-BD18AECC8F6E}"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355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E8D67-59F2-4405-9CDA-BD18AECC8F6E}"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348677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E8D67-59F2-4405-9CDA-BD18AECC8F6E}"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34123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E8D67-59F2-4405-9CDA-BD18AECC8F6E}"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283965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E8D67-59F2-4405-9CDA-BD18AECC8F6E}"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AFC12-9A3C-4A75-A500-063054108523}" type="slidenum">
              <a:rPr lang="en-US" smtClean="0"/>
              <a:t>‹#›</a:t>
            </a:fld>
            <a:endParaRPr lang="en-US"/>
          </a:p>
        </p:txBody>
      </p:sp>
    </p:spTree>
    <p:extLst>
      <p:ext uri="{BB962C8B-B14F-4D97-AF65-F5344CB8AC3E}">
        <p14:creationId xmlns:p14="http://schemas.microsoft.com/office/powerpoint/2010/main" val="292175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E8D67-59F2-4405-9CDA-BD18AECC8F6E}" type="datetimeFigureOut">
              <a:rPr lang="en-US" smtClean="0"/>
              <a:t>11/24/2018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AFC12-9A3C-4A75-A500-063054108523}" type="slidenum">
              <a:rPr lang="en-US" smtClean="0"/>
              <a:t>‹#›</a:t>
            </a:fld>
            <a:endParaRPr lang="en-US"/>
          </a:p>
        </p:txBody>
      </p:sp>
    </p:spTree>
    <p:extLst>
      <p:ext uri="{BB962C8B-B14F-4D97-AF65-F5344CB8AC3E}">
        <p14:creationId xmlns:p14="http://schemas.microsoft.com/office/powerpoint/2010/main" val="30722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16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lideshare.net/Sianfergs/the-nervous-system-1407494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marL="228600" lvl="0" indent="-228600">
              <a:lnSpc>
                <a:spcPct val="90000"/>
              </a:lnSpc>
              <a:spcBef>
                <a:spcPts val="1000"/>
              </a:spcBef>
              <a:buFont typeface="Arial" panose="020B0604020202020204" pitchFamily="34" charset="0"/>
              <a:buChar char="•"/>
            </a:pPr>
            <a:r>
              <a:rPr lang="en-US" sz="7200" dirty="0">
                <a:solidFill>
                  <a:srgbClr val="00599C"/>
                </a:solidFill>
                <a:latin typeface="Open Sans"/>
                <a:ea typeface="Times New Roman" panose="02020603050405020304" pitchFamily="18" charset="0"/>
                <a:cs typeface="Helvetica" panose="020B0604020202020204" pitchFamily="34" charset="0"/>
              </a:rPr>
              <a:t>nervous system</a:t>
            </a:r>
            <a:endParaRPr lang="ar-IQ" sz="7200" dirty="0"/>
          </a:p>
        </p:txBody>
      </p:sp>
      <p:sp>
        <p:nvSpPr>
          <p:cNvPr id="8" name="Subtitle 7"/>
          <p:cNvSpPr>
            <a:spLocks noGrp="1"/>
          </p:cNvSpPr>
          <p:nvPr>
            <p:ph type="subTitle" idx="1"/>
          </p:nvPr>
        </p:nvSpPr>
        <p:spPr>
          <a:xfrm>
            <a:off x="1828800" y="3886200"/>
            <a:ext cx="9448800" cy="1752600"/>
          </a:xfrm>
        </p:spPr>
        <p:txBody>
          <a:bodyPr>
            <a:normAutofit/>
          </a:bodyPr>
          <a:lstStyle/>
          <a:p>
            <a:pPr lvl="0" algn="l">
              <a:lnSpc>
                <a:spcPct val="90000"/>
              </a:lnSpc>
              <a:spcBef>
                <a:spcPts val="1000"/>
              </a:spcBef>
            </a:pPr>
            <a:r>
              <a:rPr lang="en-US" dirty="0" smtClean="0">
                <a:solidFill>
                  <a:prstClr val="black"/>
                </a:solidFill>
                <a:latin typeface="Calibri Light" panose="020F0302020204030204"/>
              </a:rPr>
              <a:t>Dr. Mahdi H. </a:t>
            </a:r>
            <a:r>
              <a:rPr lang="en-US" dirty="0" err="1" smtClean="0">
                <a:solidFill>
                  <a:prstClr val="black"/>
                </a:solidFill>
                <a:latin typeface="Calibri Light" panose="020F0302020204030204"/>
              </a:rPr>
              <a:t>Hammadi</a:t>
            </a:r>
            <a:endParaRPr lang="en-US" dirty="0" smtClean="0">
              <a:solidFill>
                <a:prstClr val="black"/>
              </a:solidFill>
              <a:latin typeface="Calibri Light" panose="020F0302020204030204"/>
            </a:endParaRPr>
          </a:p>
          <a:p>
            <a:pPr lvl="0" algn="l">
              <a:lnSpc>
                <a:spcPct val="90000"/>
              </a:lnSpc>
              <a:spcBef>
                <a:spcPts val="1000"/>
              </a:spcBef>
            </a:pPr>
            <a:r>
              <a:rPr lang="en-US" dirty="0" smtClean="0">
                <a:solidFill>
                  <a:prstClr val="black"/>
                </a:solidFill>
                <a:latin typeface="Calibri Light" panose="020F0302020204030204"/>
              </a:rPr>
              <a:t>PhD  Sc. Clinical  Physiology  </a:t>
            </a:r>
            <a:endParaRPr lang="en-US" dirty="0">
              <a:solidFill>
                <a:prstClr val="black"/>
              </a:solidFill>
            </a:endParaRPr>
          </a:p>
          <a:p>
            <a:endParaRPr lang="ar-IQ" dirty="0"/>
          </a:p>
        </p:txBody>
      </p:sp>
      <p:sp>
        <p:nvSpPr>
          <p:cNvPr id="10" name="Title 1"/>
          <p:cNvSpPr txBox="1">
            <a:spLocks/>
          </p:cNvSpPr>
          <p:nvPr/>
        </p:nvSpPr>
        <p:spPr>
          <a:xfrm>
            <a:off x="1524000" y="0"/>
            <a:ext cx="3733800" cy="1524000"/>
          </a:xfrm>
          <a:prstGeom prst="rect">
            <a:avLst/>
          </a:prstGeom>
        </p:spPr>
        <p:txBody>
          <a:bodyPr vert="horz" lIns="91440" tIns="45720" rIns="91440" bIns="45720" rtlCol="0" anchor="ctr">
            <a:noAutofit/>
          </a:bodyPr>
          <a:lstStyle/>
          <a:p>
            <a:pPr>
              <a:spcBef>
                <a:spcPct val="0"/>
              </a:spcBef>
              <a:defRPr/>
            </a:pPr>
            <a:r>
              <a:rPr lang="en-US" b="1" dirty="0" smtClean="0">
                <a:solidFill>
                  <a:prstClr val="black"/>
                </a:solidFill>
                <a:latin typeface="Book Antiqua" pitchFamily="18" charset="0"/>
              </a:rPr>
              <a:t> </a:t>
            </a:r>
            <a:endParaRPr lang="ar-IQ" b="1" dirty="0">
              <a:solidFill>
                <a:prstClr val="black"/>
              </a:solidFill>
              <a:latin typeface="Book Antiqua" pitchFamily="18" charset="0"/>
              <a:cs typeface="Times New Roman" panose="02020603050405020304" pitchFamily="18" charset="0"/>
            </a:endParaRPr>
          </a:p>
        </p:txBody>
      </p:sp>
      <p:pic>
        <p:nvPicPr>
          <p:cNvPr id="143362" name="Picture 2" descr="صورة ذات صلة"/>
          <p:cNvPicPr>
            <a:picLocks noChangeAspect="1" noChangeArrowheads="1"/>
          </p:cNvPicPr>
          <p:nvPr/>
        </p:nvPicPr>
        <p:blipFill>
          <a:blip r:embed="rId2" cstate="print"/>
          <a:srcRect l="5206" r="4555"/>
          <a:stretch>
            <a:fillRect/>
          </a:stretch>
        </p:blipFill>
        <p:spPr bwMode="auto">
          <a:xfrm>
            <a:off x="8839200" y="228601"/>
            <a:ext cx="1600200" cy="1511727"/>
          </a:xfrm>
          <a:prstGeom prst="rect">
            <a:avLst/>
          </a:prstGeom>
          <a:noFill/>
        </p:spPr>
      </p:pic>
      <p:sp>
        <p:nvSpPr>
          <p:cNvPr id="11" name="Title 1"/>
          <p:cNvSpPr txBox="1">
            <a:spLocks/>
          </p:cNvSpPr>
          <p:nvPr/>
        </p:nvSpPr>
        <p:spPr>
          <a:xfrm>
            <a:off x="1334134" y="2247899"/>
            <a:ext cx="8571866" cy="1352552"/>
          </a:xfrm>
          <a:prstGeom prst="rect">
            <a:avLst/>
          </a:prstGeom>
        </p:spPr>
        <p:txBody>
          <a:bodyPr vert="horz" lIns="91440" tIns="45720" rIns="91440" bIns="45720" rtlCol="0" anchor="ctr">
            <a:normAutofit/>
          </a:bodyPr>
          <a:lstStyle/>
          <a:p>
            <a:pPr algn="ctr">
              <a:spcBef>
                <a:spcPct val="0"/>
              </a:spcBef>
              <a:defRPr/>
            </a:pPr>
            <a:r>
              <a:rPr lang="en-US" sz="4400" b="1" dirty="0" smtClean="0">
                <a:solidFill>
                  <a:prstClr val="black"/>
                </a:solidFill>
                <a:cs typeface="Times New Roman" panose="02020603050405020304" pitchFamily="18" charset="0"/>
              </a:rPr>
              <a:t> </a:t>
            </a:r>
            <a:endParaRPr lang="ar-IQ" sz="4400" b="1" dirty="0">
              <a:solidFill>
                <a:prstClr val="black"/>
              </a:solidFill>
              <a:cs typeface="Times New Roman" panose="02020603050405020304" pitchFamily="18" charset="0"/>
            </a:endParaRPr>
          </a:p>
        </p:txBody>
      </p:sp>
      <p:sp>
        <p:nvSpPr>
          <p:cNvPr id="12" name="Subtitle 2"/>
          <p:cNvSpPr txBox="1">
            <a:spLocks/>
          </p:cNvSpPr>
          <p:nvPr/>
        </p:nvSpPr>
        <p:spPr>
          <a:xfrm>
            <a:off x="1828799" y="3886200"/>
            <a:ext cx="8610601" cy="1981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a:p>
            <a:pPr algn="ctr">
              <a:spcBef>
                <a:spcPct val="20000"/>
              </a:spcBef>
              <a:buFont typeface="Arial" pitchFamily="34" charset="0"/>
              <a:buNone/>
              <a:defRPr/>
            </a:pPr>
            <a:endParaRPr lang="ar-IQ" sz="3200" b="1" dirty="0">
              <a:solidFill>
                <a:prstClr val="black"/>
              </a:solidFill>
            </a:endParaRPr>
          </a:p>
          <a:p>
            <a:pPr algn="ctr">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p:txBody>
      </p:sp>
      <p:pic>
        <p:nvPicPr>
          <p:cNvPr id="9" name="Picture 2" descr="صورة ذات صلة"/>
          <p:cNvPicPr>
            <a:picLocks noChangeAspect="1" noChangeArrowheads="1"/>
          </p:cNvPicPr>
          <p:nvPr/>
        </p:nvPicPr>
        <p:blipFill>
          <a:blip r:embed="rId2" cstate="print"/>
          <a:srcRect l="5206" r="4555"/>
          <a:stretch>
            <a:fillRect/>
          </a:stretch>
        </p:blipFill>
        <p:spPr bwMode="auto">
          <a:xfrm>
            <a:off x="8839200" y="228600"/>
            <a:ext cx="1600200" cy="1511727"/>
          </a:xfrm>
          <a:prstGeom prst="rect">
            <a:avLst/>
          </a:prstGeom>
          <a:noFill/>
        </p:spPr>
      </p:pic>
      <p:pic>
        <p:nvPicPr>
          <p:cNvPr id="13" name="Picture 2" descr="صورة ذات صلة"/>
          <p:cNvPicPr>
            <a:picLocks noChangeAspect="1" noChangeArrowheads="1"/>
          </p:cNvPicPr>
          <p:nvPr/>
        </p:nvPicPr>
        <p:blipFill>
          <a:blip r:embed="rId2" cstate="print"/>
          <a:srcRect l="5206" r="4555"/>
          <a:stretch>
            <a:fillRect/>
          </a:stretch>
        </p:blipFill>
        <p:spPr bwMode="auto">
          <a:xfrm>
            <a:off x="8865358" y="228599"/>
            <a:ext cx="1600200" cy="1511727"/>
          </a:xfrm>
          <a:prstGeom prst="rect">
            <a:avLst/>
          </a:prstGeom>
          <a:noFill/>
        </p:spPr>
      </p:pic>
      <p:pic>
        <p:nvPicPr>
          <p:cNvPr id="14" name="Picture 2" descr="صورة ذات صلة"/>
          <p:cNvPicPr>
            <a:picLocks noChangeAspect="1" noChangeArrowheads="1"/>
          </p:cNvPicPr>
          <p:nvPr/>
        </p:nvPicPr>
        <p:blipFill>
          <a:blip r:embed="rId2" cstate="print"/>
          <a:srcRect l="5206" r="4555"/>
          <a:stretch>
            <a:fillRect/>
          </a:stretch>
        </p:blipFill>
        <p:spPr bwMode="auto">
          <a:xfrm>
            <a:off x="8331200" y="228600"/>
            <a:ext cx="2108200" cy="1616077"/>
          </a:xfrm>
          <a:prstGeom prst="rect">
            <a:avLst/>
          </a:prstGeom>
          <a:noFill/>
        </p:spPr>
      </p:pic>
      <p:pic>
        <p:nvPicPr>
          <p:cNvPr id="15" name="صورة 14" descr="C:\Users\FUJISU\Desktop\IMG-16907f31729bef2e96175c6d36d51693-V.jpg"/>
          <p:cNvPicPr/>
          <p:nvPr/>
        </p:nvPicPr>
        <p:blipFill rotWithShape="1">
          <a:blip r:embed="rId3">
            <a:extLst>
              <a:ext uri="{28A0092B-C50C-407E-A947-70E740481C1C}">
                <a14:useLocalDpi xmlns:a14="http://schemas.microsoft.com/office/drawing/2010/main" val="0"/>
              </a:ext>
            </a:extLst>
          </a:blip>
          <a:srcRect l="8297" t="7214" r="79645" b="72561"/>
          <a:stretch/>
        </p:blipFill>
        <p:spPr bwMode="auto">
          <a:xfrm>
            <a:off x="1334134" y="228599"/>
            <a:ext cx="2399665" cy="1790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676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900"/>
              </a:spcBef>
              <a:spcAft>
                <a:spcPts val="300"/>
              </a:spcAft>
            </a:pPr>
            <a:r>
              <a:rPr lang="en-US" sz="4000" b="1" dirty="0" smtClean="0">
                <a:solidFill>
                  <a:srgbClr val="00599C"/>
                </a:solidFill>
                <a:effectLst/>
                <a:latin typeface="inherit"/>
                <a:ea typeface="Times New Roman" panose="02020603050405020304" pitchFamily="18" charset="0"/>
                <a:cs typeface="Helvetica" panose="020B0604020202020204" pitchFamily="34" charset="0"/>
              </a:rPr>
              <a:t>Cranial nerves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r>
              <a:rPr lang="en-US" dirty="0" smtClean="0">
                <a:solidFill>
                  <a:srgbClr val="00599C"/>
                </a:solidFill>
                <a:effectLst/>
                <a:latin typeface="Open Sans"/>
                <a:ea typeface="Times New Roman" panose="02020603050405020304" pitchFamily="18" charset="0"/>
                <a:cs typeface="Helvetica" panose="020B0604020202020204" pitchFamily="34" charset="0"/>
              </a:rPr>
              <a:t>The brain communicates with the body through the </a:t>
            </a:r>
            <a:r>
              <a:rPr lang="en-US" b="1" dirty="0" smtClean="0">
                <a:solidFill>
                  <a:srgbClr val="00599C"/>
                </a:solidFill>
                <a:effectLst/>
                <a:latin typeface="Open Sans"/>
                <a:ea typeface="Times New Roman" panose="02020603050405020304" pitchFamily="18" charset="0"/>
                <a:cs typeface="Helvetica" panose="020B0604020202020204" pitchFamily="34" charset="0"/>
              </a:rPr>
              <a:t>spinal cord and twelve pairs of cranial nerves</a:t>
            </a:r>
            <a:endParaRPr lang="en-US" dirty="0"/>
          </a:p>
        </p:txBody>
      </p:sp>
    </p:spTree>
    <p:extLst>
      <p:ext uri="{BB962C8B-B14F-4D97-AF65-F5344CB8AC3E}">
        <p14:creationId xmlns:p14="http://schemas.microsoft.com/office/powerpoint/2010/main" val="193553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llustrated diagram of the various cranial nerv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9056" y="2434431"/>
            <a:ext cx="7899816" cy="4011339"/>
          </a:xfrm>
          <a:prstGeom prst="rect">
            <a:avLst/>
          </a:prstGeom>
          <a:noFill/>
          <a:ln>
            <a:noFill/>
          </a:ln>
        </p:spPr>
      </p:pic>
    </p:spTree>
    <p:extLst>
      <p:ext uri="{BB962C8B-B14F-4D97-AF65-F5344CB8AC3E}">
        <p14:creationId xmlns:p14="http://schemas.microsoft.com/office/powerpoint/2010/main" val="807881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900"/>
              </a:spcBef>
              <a:spcAft>
                <a:spcPts val="300"/>
              </a:spcAft>
            </a:pPr>
            <a:r>
              <a:rPr lang="en-US" sz="3600" b="1" dirty="0" smtClean="0">
                <a:solidFill>
                  <a:srgbClr val="00599C"/>
                </a:solidFill>
                <a:effectLst/>
                <a:latin typeface="inherit"/>
                <a:ea typeface="Times New Roman" panose="02020603050405020304" pitchFamily="18" charset="0"/>
                <a:cs typeface="Helvetica" panose="020B0604020202020204" pitchFamily="34" charset="0"/>
              </a:rPr>
              <a:t>Ventricles and cerebrospinal fluid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dirty="0" smtClean="0">
                <a:solidFill>
                  <a:srgbClr val="00599C"/>
                </a:solidFill>
                <a:effectLst/>
                <a:latin typeface="Open Sans"/>
                <a:ea typeface="Times New Roman" panose="02020603050405020304" pitchFamily="18" charset="0"/>
                <a:cs typeface="Helvetica" panose="020B0604020202020204" pitchFamily="34" charset="0"/>
              </a:rPr>
              <a:t>The brain has hollow fluid-filled cavities called ventricles (Fig. 7). Inside the ventricles is a ribbon-like structure called the </a:t>
            </a:r>
            <a:r>
              <a:rPr lang="en-US" b="1" dirty="0" smtClean="0">
                <a:solidFill>
                  <a:srgbClr val="00599C"/>
                </a:solidFill>
                <a:effectLst/>
                <a:latin typeface="Open Sans"/>
                <a:ea typeface="Times New Roman" panose="02020603050405020304" pitchFamily="18" charset="0"/>
                <a:cs typeface="Helvetica" panose="020B0604020202020204" pitchFamily="34" charset="0"/>
              </a:rPr>
              <a:t>choroid plexus</a:t>
            </a:r>
            <a:r>
              <a:rPr lang="en-US" dirty="0" smtClean="0">
                <a:solidFill>
                  <a:srgbClr val="00599C"/>
                </a:solidFill>
                <a:effectLst/>
                <a:latin typeface="Open Sans"/>
                <a:ea typeface="Times New Roman" panose="02020603050405020304" pitchFamily="18" charset="0"/>
                <a:cs typeface="Helvetica" panose="020B0604020202020204" pitchFamily="34" charset="0"/>
              </a:rPr>
              <a:t> that makes clear colorless cerebrospinal fluid (CSF). CSF flows within and around the brain and spinal cord to help cushion it from injury. This circulating fluid is constantly being absorbed and replenished.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dirty="0" smtClean="0">
                <a:solidFill>
                  <a:srgbClr val="00599C"/>
                </a:solidFill>
                <a:effectLst/>
                <a:latin typeface="Open Sans"/>
                <a:ea typeface="Times New Roman" panose="02020603050405020304" pitchFamily="18" charset="0"/>
                <a:cs typeface="Helvetica"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4773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llustration, side view of brain showing the ventricles deep within the brain and the flow of CS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3967" y="2874688"/>
            <a:ext cx="6851910" cy="3406189"/>
          </a:xfrm>
          <a:prstGeom prst="rect">
            <a:avLst/>
          </a:prstGeom>
          <a:noFill/>
          <a:ln>
            <a:noFill/>
          </a:ln>
        </p:spPr>
      </p:pic>
    </p:spTree>
    <p:extLst>
      <p:ext uri="{BB962C8B-B14F-4D97-AF65-F5344CB8AC3E}">
        <p14:creationId xmlns:p14="http://schemas.microsoft.com/office/powerpoint/2010/main" val="2293730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Dr Mahdi\Desktop\nervoussystemdiagram.svg[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3908" y="1825625"/>
            <a:ext cx="8619344" cy="4351338"/>
          </a:xfrm>
          <a:prstGeom prst="rect">
            <a:avLst/>
          </a:prstGeom>
          <a:noFill/>
          <a:ln>
            <a:noFill/>
          </a:ln>
        </p:spPr>
      </p:pic>
    </p:spTree>
    <p:extLst>
      <p:ext uri="{BB962C8B-B14F-4D97-AF65-F5344CB8AC3E}">
        <p14:creationId xmlns:p14="http://schemas.microsoft.com/office/powerpoint/2010/main" val="23563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nerve system anatomy‬‏">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9370" y="1825625"/>
            <a:ext cx="10394429" cy="4351338"/>
          </a:xfrm>
          <a:prstGeom prst="rect">
            <a:avLst/>
          </a:prstGeom>
          <a:noFill/>
          <a:ln>
            <a:noFill/>
          </a:ln>
        </p:spPr>
      </p:pic>
    </p:spTree>
    <p:extLst>
      <p:ext uri="{BB962C8B-B14F-4D97-AF65-F5344CB8AC3E}">
        <p14:creationId xmlns:p14="http://schemas.microsoft.com/office/powerpoint/2010/main" val="285179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750"/>
              </a:spcAft>
            </a:pPr>
            <a:r>
              <a:rPr lang="en-US" sz="4000" dirty="0" smtClean="0">
                <a:solidFill>
                  <a:srgbClr val="00599C"/>
                </a:solidFill>
                <a:effectLst/>
                <a:latin typeface="Open Sans"/>
                <a:ea typeface="Times New Roman" panose="02020603050405020304" pitchFamily="18" charset="0"/>
                <a:cs typeface="Helvetica" panose="020B0604020202020204" pitchFamily="34" charset="0"/>
              </a:rPr>
              <a:t> The peripheral nervous system (PNS) is composed of:</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b="1" dirty="0" smtClean="0">
                <a:solidFill>
                  <a:srgbClr val="00599C"/>
                </a:solidFill>
                <a:effectLst/>
                <a:latin typeface="Open Sans"/>
                <a:ea typeface="Times New Roman" panose="02020603050405020304" pitchFamily="18" charset="0"/>
                <a:cs typeface="Helvetica" panose="020B0604020202020204" pitchFamily="34" charset="0"/>
              </a:rPr>
              <a:t>spinal nerves that branch from the spinal cord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b="1" dirty="0" smtClean="0">
                <a:solidFill>
                  <a:srgbClr val="00599C"/>
                </a:solidFill>
                <a:effectLst/>
                <a:latin typeface="Open Sans"/>
                <a:ea typeface="Times New Roman" panose="02020603050405020304" pitchFamily="18" charset="0"/>
                <a:cs typeface="Helvetica" panose="020B0604020202020204" pitchFamily="34" charset="0"/>
              </a:rPr>
              <a:t>And cranial nerves that branch from the brain</a:t>
            </a:r>
            <a:r>
              <a:rPr lang="en-US" dirty="0" smtClean="0">
                <a:solidFill>
                  <a:srgbClr val="00599C"/>
                </a:solidFill>
                <a:effectLst/>
                <a:latin typeface="Open Sans"/>
                <a:ea typeface="Times New Roman" panose="02020603050405020304" pitchFamily="18" charset="0"/>
                <a:cs typeface="Helvetica"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dirty="0" smtClean="0">
                <a:solidFill>
                  <a:srgbClr val="00599C"/>
                </a:solidFill>
                <a:effectLst/>
                <a:latin typeface="Open Sans"/>
                <a:ea typeface="Times New Roman" panose="02020603050405020304" pitchFamily="18" charset="0"/>
                <a:cs typeface="Helvetica" panose="020B0604020202020204" pitchFamily="34" charset="0"/>
              </a:rPr>
              <a:t> The PNS includes the </a:t>
            </a:r>
            <a:r>
              <a:rPr lang="en-US" b="1" dirty="0" smtClean="0">
                <a:solidFill>
                  <a:srgbClr val="00599C"/>
                </a:solidFill>
                <a:effectLst/>
                <a:latin typeface="Open Sans"/>
                <a:ea typeface="Times New Roman" panose="02020603050405020304" pitchFamily="18" charset="0"/>
                <a:cs typeface="Helvetica" panose="020B0604020202020204" pitchFamily="34" charset="0"/>
              </a:rPr>
              <a:t>autonomic nervous system</a:t>
            </a:r>
            <a:r>
              <a:rPr lang="en-US" dirty="0" smtClean="0">
                <a:solidFill>
                  <a:srgbClr val="00599C"/>
                </a:solidFill>
                <a:effectLst/>
                <a:latin typeface="Open Sans"/>
                <a:ea typeface="Times New Roman" panose="02020603050405020304" pitchFamily="18" charset="0"/>
                <a:cs typeface="Helvetica" panose="020B0604020202020204" pitchFamily="34" charset="0"/>
              </a:rPr>
              <a:t>, which </a:t>
            </a:r>
            <a:r>
              <a:rPr lang="en-US" b="1" dirty="0" smtClean="0">
                <a:solidFill>
                  <a:srgbClr val="00599C"/>
                </a:solidFill>
                <a:effectLst/>
                <a:latin typeface="Open Sans"/>
                <a:ea typeface="Times New Roman" panose="02020603050405020304" pitchFamily="18" charset="0"/>
                <a:cs typeface="Helvetica" panose="020B0604020202020204" pitchFamily="34" charset="0"/>
              </a:rPr>
              <a:t>controls vital functions such as breathing, digestion, heart rate, and secretion of hormones.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677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Dr Mahdi\Desktop\Nerv_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4262" y="2098623"/>
            <a:ext cx="8574374" cy="4077325"/>
          </a:xfrm>
          <a:prstGeom prst="rect">
            <a:avLst/>
          </a:prstGeom>
          <a:noFill/>
          <a:ln>
            <a:noFill/>
          </a:ln>
        </p:spPr>
      </p:pic>
    </p:spTree>
    <p:extLst>
      <p:ext uri="{BB962C8B-B14F-4D97-AF65-F5344CB8AC3E}">
        <p14:creationId xmlns:p14="http://schemas.microsoft.com/office/powerpoint/2010/main" val="2576925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900"/>
              </a:spcBef>
              <a:spcAft>
                <a:spcPts val="300"/>
              </a:spcAft>
            </a:pPr>
            <a:r>
              <a:rPr lang="en-US" sz="1400" b="1" dirty="0" smtClean="0">
                <a:solidFill>
                  <a:srgbClr val="00599C"/>
                </a:solidFill>
                <a:effectLst/>
                <a:latin typeface="inherit"/>
                <a:ea typeface="Times New Roman" panose="02020603050405020304" pitchFamily="18" charset="0"/>
                <a:cs typeface="Helvetica" panose="020B0604020202020204" pitchFamily="34" charset="0"/>
              </a:rPr>
              <a:t>Brain</a:t>
            </a:r>
            <a:r>
              <a:rPr lang="en-US" sz="1400" dirty="0" smtClean="0">
                <a:effectLst/>
                <a:latin typeface="Calibri" panose="020F0502020204030204" pitchFamily="34" charset="0"/>
                <a:ea typeface="Calibri" panose="020F0502020204030204" pitchFamily="34" charset="0"/>
                <a:cs typeface="Arial" panose="020B0604020202020204" pitchFamily="34" charset="0"/>
              </a:rPr>
              <a:t/>
            </a:r>
            <a:br>
              <a:rPr lang="en-US" sz="1400" dirty="0" smtClean="0">
                <a:effectLst/>
                <a:latin typeface="Calibri" panose="020F0502020204030204" pitchFamily="34" charset="0"/>
                <a:ea typeface="Calibri" panose="020F0502020204030204" pitchFamily="34" charset="0"/>
                <a:cs typeface="Arial" panose="020B0604020202020204" pitchFamily="34" charset="0"/>
              </a:rPr>
            </a:br>
            <a:r>
              <a:rPr lang="en-US" sz="1400" dirty="0" smtClean="0">
                <a:solidFill>
                  <a:srgbClr val="00599C"/>
                </a:solidFill>
                <a:effectLst/>
                <a:latin typeface="inherit"/>
                <a:ea typeface="Times New Roman" panose="02020603050405020304" pitchFamily="18" charset="0"/>
                <a:cs typeface="Helvetica" panose="020B0604020202020204" pitchFamily="34" charset="0"/>
              </a:rPr>
              <a:t> </a:t>
            </a:r>
            <a:r>
              <a:rPr lang="en-US" sz="1400" dirty="0" smtClean="0">
                <a:effectLst/>
                <a:latin typeface="Calibri" panose="020F0502020204030204" pitchFamily="34" charset="0"/>
                <a:ea typeface="Calibri" panose="020F0502020204030204" pitchFamily="34" charset="0"/>
                <a:cs typeface="Arial" panose="020B0604020202020204" pitchFamily="34" charset="0"/>
              </a:rPr>
              <a:t/>
            </a:r>
            <a:br>
              <a:rPr lang="en-US" sz="1400" dirty="0" smtClean="0">
                <a:effectLst/>
                <a:latin typeface="Calibri" panose="020F0502020204030204" pitchFamily="34" charset="0"/>
                <a:ea typeface="Calibri" panose="020F0502020204030204" pitchFamily="34" charset="0"/>
                <a:cs typeface="Arial" panose="020B0604020202020204" pitchFamily="34" charset="0"/>
              </a:rPr>
            </a:br>
            <a:r>
              <a:rPr lang="en-US" sz="1400" dirty="0" smtClean="0">
                <a:solidFill>
                  <a:srgbClr val="00599C"/>
                </a:solidFill>
                <a:effectLst/>
                <a:latin typeface="Open Sans"/>
                <a:ea typeface="Times New Roman" panose="02020603050405020304" pitchFamily="18" charset="0"/>
                <a:cs typeface="Helvetica" panose="020B0604020202020204" pitchFamily="34" charset="0"/>
              </a:rPr>
              <a:t>The brain is composed of the </a:t>
            </a:r>
            <a:r>
              <a:rPr lang="en-US" sz="1400" b="1" dirty="0" smtClean="0">
                <a:solidFill>
                  <a:srgbClr val="00599C"/>
                </a:solidFill>
                <a:effectLst/>
                <a:latin typeface="Open Sans"/>
                <a:ea typeface="Times New Roman" panose="02020603050405020304" pitchFamily="18" charset="0"/>
                <a:cs typeface="Helvetica" panose="020B0604020202020204" pitchFamily="34" charset="0"/>
              </a:rPr>
              <a:t>cerebrum, cerebellum, and brainstem</a:t>
            </a:r>
            <a:r>
              <a:rPr lang="en-US" sz="1400" dirty="0" smtClean="0">
                <a:solidFill>
                  <a:srgbClr val="00599C"/>
                </a:solidFill>
                <a:effectLst/>
                <a:latin typeface="Open Sans"/>
                <a:ea typeface="Times New Roman" panose="02020603050405020304" pitchFamily="18" charset="0"/>
                <a:cs typeface="Helvetica" panose="020B0604020202020204" pitchFamily="34" charset="0"/>
              </a:rPr>
              <a:t> </a:t>
            </a:r>
            <a:r>
              <a:rPr lang="en-US" sz="1400" dirty="0" smtClean="0">
                <a:effectLst/>
                <a:latin typeface="Calibri" panose="020F0502020204030204" pitchFamily="34" charset="0"/>
                <a:ea typeface="Calibri" panose="020F0502020204030204" pitchFamily="34" charset="0"/>
                <a:cs typeface="Arial" panose="020B0604020202020204" pitchFamily="34" charset="0"/>
              </a:rPr>
              <a:t/>
            </a:r>
            <a:br>
              <a:rPr lang="en-US" sz="1400" dirty="0" smtClean="0">
                <a:effectLst/>
                <a:latin typeface="Calibri" panose="020F0502020204030204" pitchFamily="34" charset="0"/>
                <a:ea typeface="Calibri" panose="020F0502020204030204" pitchFamily="34" charset="0"/>
                <a:cs typeface="Arial" panose="020B0604020202020204" pitchFamily="34" charset="0"/>
              </a:rPr>
            </a:br>
            <a:r>
              <a:rPr lang="en-US" sz="1400" dirty="0" smtClean="0">
                <a:solidFill>
                  <a:srgbClr val="00599C"/>
                </a:solidFill>
                <a:effectLst/>
                <a:latin typeface="Open Sans"/>
                <a:ea typeface="Times New Roman" panose="02020603050405020304" pitchFamily="18" charset="0"/>
                <a:cs typeface="Helvetica" panose="020B0604020202020204" pitchFamily="34" charset="0"/>
              </a:rPr>
              <a:t> </a:t>
            </a:r>
            <a:r>
              <a:rPr lang="en-US" sz="1400" dirty="0" smtClean="0">
                <a:effectLst/>
                <a:latin typeface="Calibri" panose="020F0502020204030204" pitchFamily="34" charset="0"/>
                <a:ea typeface="Calibri" panose="020F0502020204030204" pitchFamily="34" charset="0"/>
                <a:cs typeface="Arial" panose="020B0604020202020204" pitchFamily="34" charset="0"/>
              </a:rPr>
              <a:t/>
            </a:r>
            <a:br>
              <a:rPr lang="en-US" sz="1400" dirty="0" smtClean="0">
                <a:effectLst/>
                <a:latin typeface="Calibri" panose="020F0502020204030204" pitchFamily="34" charset="0"/>
                <a:ea typeface="Calibri" panose="020F0502020204030204" pitchFamily="34" charset="0"/>
                <a:cs typeface="Arial" panose="020B0604020202020204" pitchFamily="34" charset="0"/>
              </a:rPr>
            </a:br>
            <a:endParaRPr lang="en-US" sz="1400" dirty="0"/>
          </a:p>
        </p:txBody>
      </p:sp>
      <p:pic>
        <p:nvPicPr>
          <p:cNvPr id="4" name="Content Placeholder 3" descr="A side view illustration of the human brain, with areas labeled and colore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538" y="2308485"/>
            <a:ext cx="8589364" cy="3912433"/>
          </a:xfrm>
          <a:prstGeom prst="rect">
            <a:avLst/>
          </a:prstGeom>
          <a:noFill/>
          <a:ln>
            <a:noFill/>
          </a:ln>
        </p:spPr>
      </p:pic>
    </p:spTree>
    <p:extLst>
      <p:ext uri="{BB962C8B-B14F-4D97-AF65-F5344CB8AC3E}">
        <p14:creationId xmlns:p14="http://schemas.microsoft.com/office/powerpoint/2010/main" val="2312462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00599C"/>
                </a:solidFill>
                <a:effectLst/>
                <a:latin typeface="Open Sans"/>
                <a:ea typeface="Times New Roman" panose="02020603050405020304" pitchFamily="18" charset="0"/>
                <a:cs typeface="Helvetica" panose="020B0604020202020204" pitchFamily="34" charset="0"/>
              </a:rPr>
              <a:t>The cerebrum</a:t>
            </a:r>
            <a:r>
              <a:rPr lang="en-US" sz="1800" dirty="0" smtClean="0">
                <a:solidFill>
                  <a:srgbClr val="00599C"/>
                </a:solidFill>
                <a:effectLst/>
                <a:latin typeface="Open Sans"/>
                <a:ea typeface="Times New Roman" panose="02020603050405020304" pitchFamily="18" charset="0"/>
                <a:cs typeface="Helvetica" panose="020B0604020202020204" pitchFamily="34" charset="0"/>
              </a:rPr>
              <a:t> </a:t>
            </a:r>
            <a:r>
              <a:rPr lang="ar-IQ" sz="1800" dirty="0" smtClean="0">
                <a:solidFill>
                  <a:srgbClr val="00599C"/>
                </a:solidFill>
                <a:effectLst/>
                <a:latin typeface="Open Sans"/>
                <a:ea typeface="Times New Roman" panose="02020603050405020304" pitchFamily="18" charset="0"/>
                <a:cs typeface="Helvetica" panose="020B0604020202020204" pitchFamily="34" charset="0"/>
              </a:rPr>
              <a:t>:</a:t>
            </a:r>
            <a:endParaRPr lang="en-US" sz="1800" dirty="0" smtClean="0">
              <a:solidFill>
                <a:srgbClr val="00599C"/>
              </a:solidFill>
              <a:effectLst/>
              <a:latin typeface="Open Sans"/>
              <a:ea typeface="Times New Roman" panose="02020603050405020304" pitchFamily="18" charset="0"/>
              <a:cs typeface="Helvetica" panose="020B0604020202020204" pitchFamily="34" charset="0"/>
            </a:endParaRPr>
          </a:p>
          <a:p>
            <a:r>
              <a:rPr lang="en-US" dirty="0" smtClean="0">
                <a:solidFill>
                  <a:srgbClr val="00599C"/>
                </a:solidFill>
                <a:effectLst/>
                <a:latin typeface="Open Sans"/>
                <a:ea typeface="Times New Roman" panose="02020603050405020304" pitchFamily="18" charset="0"/>
                <a:cs typeface="Helvetica" panose="020B0604020202020204" pitchFamily="34" charset="0"/>
              </a:rPr>
              <a:t>The cerebellum</a:t>
            </a:r>
            <a:r>
              <a:rPr lang="en-US" sz="1800" dirty="0" smtClean="0">
                <a:solidFill>
                  <a:srgbClr val="00599C"/>
                </a:solidFill>
                <a:effectLst/>
                <a:latin typeface="Open Sans"/>
                <a:ea typeface="Times New Roman" panose="02020603050405020304" pitchFamily="18" charset="0"/>
                <a:cs typeface="Helvetica" panose="020B0604020202020204" pitchFamily="34" charset="0"/>
              </a:rPr>
              <a:t> </a:t>
            </a:r>
            <a:r>
              <a:rPr lang="ar-IQ" sz="1800" dirty="0" smtClean="0">
                <a:solidFill>
                  <a:srgbClr val="00599C"/>
                </a:solidFill>
                <a:effectLst/>
                <a:latin typeface="Open Sans"/>
                <a:ea typeface="Times New Roman" panose="02020603050405020304" pitchFamily="18" charset="0"/>
                <a:cs typeface="Helvetica" panose="020B0604020202020204" pitchFamily="34" charset="0"/>
              </a:rPr>
              <a:t>:</a:t>
            </a:r>
            <a:endParaRPr lang="en-US" sz="1800" dirty="0" smtClean="0">
              <a:solidFill>
                <a:srgbClr val="00599C"/>
              </a:solidFill>
              <a:effectLst/>
              <a:latin typeface="Open Sans"/>
              <a:ea typeface="Times New Roman" panose="02020603050405020304" pitchFamily="18" charset="0"/>
              <a:cs typeface="Helvetica" panose="020B0604020202020204" pitchFamily="34" charset="0"/>
            </a:endParaRPr>
          </a:p>
          <a:p>
            <a:pPr marL="0" indent="0">
              <a:buNone/>
            </a:pPr>
            <a:endParaRPr lang="ar-IQ" dirty="0" smtClean="0"/>
          </a:p>
          <a:p>
            <a:pPr marL="0" indent="0">
              <a:buNone/>
            </a:pPr>
            <a:r>
              <a:rPr lang="en-US" dirty="0" smtClean="0"/>
              <a:t> 	</a:t>
            </a:r>
            <a:r>
              <a:rPr lang="en-US" sz="4000" dirty="0" smtClean="0"/>
              <a:t>The brainstem includes: </a:t>
            </a:r>
          </a:p>
          <a:p>
            <a:pPr marL="0" indent="0">
              <a:buNone/>
            </a:pPr>
            <a:r>
              <a:rPr lang="en-US" dirty="0" smtClean="0"/>
              <a:t>1.	the midbrain </a:t>
            </a:r>
          </a:p>
          <a:p>
            <a:pPr marL="0" indent="0">
              <a:buNone/>
            </a:pPr>
            <a:r>
              <a:rPr lang="en-US" dirty="0" smtClean="0"/>
              <a:t>2.	pons</a:t>
            </a:r>
          </a:p>
          <a:p>
            <a:pPr marL="0" indent="0">
              <a:buNone/>
            </a:pPr>
            <a:r>
              <a:rPr lang="en-US" dirty="0" smtClean="0"/>
              <a:t>3.	 Medulla.</a:t>
            </a:r>
          </a:p>
          <a:p>
            <a:pPr marL="0" indent="0">
              <a:buNone/>
            </a:pPr>
            <a:endParaRPr lang="en-US" dirty="0"/>
          </a:p>
        </p:txBody>
      </p:sp>
    </p:spTree>
    <p:extLst>
      <p:ext uri="{BB962C8B-B14F-4D97-AF65-F5344CB8AC3E}">
        <p14:creationId xmlns:p14="http://schemas.microsoft.com/office/powerpoint/2010/main" val="211101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marR="0">
              <a:lnSpc>
                <a:spcPct val="107000"/>
              </a:lnSpc>
              <a:spcBef>
                <a:spcPts val="900"/>
              </a:spcBef>
              <a:spcAft>
                <a:spcPts val="300"/>
              </a:spcAft>
            </a:pPr>
            <a:r>
              <a:rPr lang="en-US" sz="3600" b="1" dirty="0" smtClean="0">
                <a:solidFill>
                  <a:srgbClr val="00599C"/>
                </a:solidFill>
                <a:effectLst/>
                <a:latin typeface="inherit"/>
                <a:ea typeface="Times New Roman" panose="02020603050405020304" pitchFamily="18" charset="0"/>
                <a:cs typeface="Helvetica" panose="020B0604020202020204" pitchFamily="34" charset="0"/>
              </a:rPr>
              <a:t>Right brain – left brain: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dirty="0" smtClean="0">
                <a:solidFill>
                  <a:srgbClr val="00599C"/>
                </a:solidFill>
                <a:effectLst/>
                <a:latin typeface="Open Sans"/>
                <a:ea typeface="Times New Roman" panose="02020603050405020304" pitchFamily="18" charset="0"/>
                <a:cs typeface="Helvetica" panose="020B0604020202020204" pitchFamily="34" charset="0"/>
              </a:rPr>
              <a:t>The right and left hemispheres of the brain are joined by a bundle of fibers called </a:t>
            </a:r>
            <a:r>
              <a:rPr lang="en-US" b="1" dirty="0" smtClean="0">
                <a:solidFill>
                  <a:srgbClr val="00599C"/>
                </a:solidFill>
                <a:effectLst/>
                <a:latin typeface="Open Sans"/>
                <a:ea typeface="Times New Roman" panose="02020603050405020304" pitchFamily="18" charset="0"/>
                <a:cs typeface="Helvetica" panose="020B0604020202020204" pitchFamily="34" charset="0"/>
              </a:rPr>
              <a:t>the corpus callosum</a:t>
            </a:r>
            <a:r>
              <a:rPr lang="en-US" dirty="0" smtClean="0">
                <a:solidFill>
                  <a:srgbClr val="00599C"/>
                </a:solidFill>
                <a:effectLst/>
                <a:latin typeface="Open Sans"/>
                <a:ea typeface="Times New Roman" panose="02020603050405020304" pitchFamily="18" charset="0"/>
                <a:cs typeface="Helvetica" panose="020B0604020202020204" pitchFamily="34" charset="0"/>
              </a:rPr>
              <a:t> that delivers messages from one side to the other. Each hemisphere controls the </a:t>
            </a:r>
            <a:r>
              <a:rPr lang="en-US" b="1" dirty="0" smtClean="0">
                <a:solidFill>
                  <a:srgbClr val="00599C"/>
                </a:solidFill>
                <a:effectLst/>
                <a:latin typeface="Open Sans"/>
                <a:ea typeface="Times New Roman" panose="02020603050405020304" pitchFamily="18" charset="0"/>
                <a:cs typeface="Helvetica" panose="020B0604020202020204" pitchFamily="34" charset="0"/>
              </a:rPr>
              <a:t>opposite side</a:t>
            </a:r>
            <a:r>
              <a:rPr lang="en-US" dirty="0" smtClean="0">
                <a:solidFill>
                  <a:srgbClr val="00599C"/>
                </a:solidFill>
                <a:effectLst/>
                <a:latin typeface="Open Sans"/>
                <a:ea typeface="Times New Roman" panose="02020603050405020304" pitchFamily="18" charset="0"/>
                <a:cs typeface="Helvetica" panose="020B0604020202020204" pitchFamily="34" charset="0"/>
              </a:rPr>
              <a:t> of the body. If a brain tumor is located on the right side of the brain, your left arm or leg may be weak or paralyzed.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dirty="0" smtClean="0">
                <a:solidFill>
                  <a:srgbClr val="00599C"/>
                </a:solidFill>
                <a:effectLst/>
                <a:latin typeface="Open Sans"/>
                <a:ea typeface="Times New Roman" panose="02020603050405020304" pitchFamily="18" charset="0"/>
                <a:cs typeface="Helvetica" panose="020B0604020202020204" pitchFamily="34" charset="0"/>
              </a:rPr>
              <a:t>Not all functions of the hemispheres are shared. In general, the left hemisphere controls speech, comprehension, arithmetic, and writing. The right hemisphere controls creativity, spatial ability, artistic, and musical skills. The left hemisphere is dominant in hand use and language in about 92% of people.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61091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900"/>
              </a:spcBef>
              <a:spcAft>
                <a:spcPts val="300"/>
              </a:spcAft>
            </a:pPr>
            <a:r>
              <a:rPr lang="en-US" sz="4000" b="1" dirty="0" smtClean="0">
                <a:solidFill>
                  <a:srgbClr val="00599C"/>
                </a:solidFill>
                <a:effectLst/>
                <a:latin typeface="inherit"/>
                <a:ea typeface="Times New Roman" panose="02020603050405020304" pitchFamily="18" charset="0"/>
                <a:cs typeface="Helvetica" panose="020B0604020202020204" pitchFamily="34" charset="0"/>
              </a:rPr>
              <a:t>Lobes of the brain: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b="1" dirty="0" smtClean="0">
                <a:solidFill>
                  <a:srgbClr val="00599C"/>
                </a:solidFill>
                <a:effectLst/>
                <a:latin typeface="Open Sans"/>
                <a:ea typeface="Times New Roman" panose="02020603050405020304" pitchFamily="18" charset="0"/>
                <a:cs typeface="Helvetica" panose="020B0604020202020204" pitchFamily="34" charset="0"/>
              </a:rPr>
              <a:t>The cerebral hemispheres have distinct fissures, which divide the brain into lobes.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85998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750"/>
              </a:spcAft>
            </a:pPr>
            <a:r>
              <a:rPr lang="en-US" b="1" dirty="0" smtClean="0">
                <a:solidFill>
                  <a:srgbClr val="00599C"/>
                </a:solidFill>
                <a:effectLst/>
                <a:latin typeface="Open Sans"/>
                <a:ea typeface="Times New Roman" panose="02020603050405020304" pitchFamily="18" charset="0"/>
                <a:cs typeface="Helvetica" panose="020B0604020202020204" pitchFamily="34" charset="0"/>
              </a:rPr>
              <a:t>Each hemisphere has 4 lobes: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10024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315</Words>
  <Application>Microsoft Office PowerPoint</Application>
  <PresentationFormat>ملء الشاشة</PresentationFormat>
  <Paragraphs>31</Paragraphs>
  <Slides>14</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2</vt:i4>
      </vt:variant>
      <vt:variant>
        <vt:lpstr>عناوين الشرائح</vt:lpstr>
      </vt:variant>
      <vt:variant>
        <vt:i4>14</vt:i4>
      </vt:variant>
    </vt:vector>
  </HeadingPairs>
  <TitlesOfParts>
    <vt:vector size="25" baseType="lpstr">
      <vt:lpstr>Arial</vt:lpstr>
      <vt:lpstr>Book Antiqua</vt:lpstr>
      <vt:lpstr>Calibri</vt:lpstr>
      <vt:lpstr>Calibri Light</vt:lpstr>
      <vt:lpstr>Helvetica</vt:lpstr>
      <vt:lpstr>inherit</vt:lpstr>
      <vt:lpstr>Open Sans</vt:lpstr>
      <vt:lpstr>Symbol</vt:lpstr>
      <vt:lpstr>Times New Roman</vt:lpstr>
      <vt:lpstr>Office Theme</vt:lpstr>
      <vt:lpstr>1_Office Theme</vt:lpstr>
      <vt:lpstr>nervous system</vt:lpstr>
      <vt:lpstr>عرض تقديمي في PowerPoint</vt:lpstr>
      <vt:lpstr>عرض تقديمي في PowerPoint</vt:lpstr>
      <vt:lpstr>عرض تقديمي في PowerPoint</vt:lpstr>
      <vt:lpstr>Brain   The brain is composed of the cerebrum, cerebellum, and brainstem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Mahdi</dc:creator>
  <cp:lastModifiedBy>FUJISU</cp:lastModifiedBy>
  <cp:revision>4</cp:revision>
  <dcterms:created xsi:type="dcterms:W3CDTF">2018-11-24T13:30:05Z</dcterms:created>
  <dcterms:modified xsi:type="dcterms:W3CDTF">2018-11-24T18:19:26Z</dcterms:modified>
</cp:coreProperties>
</file>